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23" r:id="rId2"/>
    <p:sldId id="263" r:id="rId3"/>
    <p:sldId id="267" r:id="rId4"/>
    <p:sldId id="308" r:id="rId5"/>
    <p:sldId id="302" r:id="rId6"/>
    <p:sldId id="309" r:id="rId7"/>
    <p:sldId id="310" r:id="rId8"/>
    <p:sldId id="292" r:id="rId9"/>
    <p:sldId id="333" r:id="rId10"/>
    <p:sldId id="311" r:id="rId11"/>
    <p:sldId id="303" r:id="rId12"/>
    <p:sldId id="270" r:id="rId13"/>
    <p:sldId id="272" r:id="rId14"/>
    <p:sldId id="312" r:id="rId15"/>
    <p:sldId id="313" r:id="rId16"/>
    <p:sldId id="335" r:id="rId17"/>
    <p:sldId id="334" r:id="rId18"/>
    <p:sldId id="264" r:id="rId19"/>
    <p:sldId id="317" r:id="rId20"/>
    <p:sldId id="316" r:id="rId21"/>
    <p:sldId id="284" r:id="rId22"/>
    <p:sldId id="336" r:id="rId23"/>
    <p:sldId id="283" r:id="rId24"/>
    <p:sldId id="322" r:id="rId25"/>
    <p:sldId id="271" r:id="rId26"/>
    <p:sldId id="265" r:id="rId27"/>
    <p:sldId id="293" r:id="rId28"/>
    <p:sldId id="337" r:id="rId29"/>
    <p:sldId id="326" r:id="rId30"/>
    <p:sldId id="324" r:id="rId31"/>
    <p:sldId id="325" r:id="rId32"/>
    <p:sldId id="327" r:id="rId33"/>
    <p:sldId id="328" r:id="rId34"/>
    <p:sldId id="330" r:id="rId35"/>
    <p:sldId id="329" r:id="rId36"/>
    <p:sldId id="295" r:id="rId37"/>
    <p:sldId id="319" r:id="rId38"/>
    <p:sldId id="320" r:id="rId39"/>
    <p:sldId id="332" r:id="rId40"/>
    <p:sldId id="331" r:id="rId41"/>
    <p:sldId id="33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FFF"/>
    <a:srgbClr val="000000"/>
    <a:srgbClr val="00518E"/>
    <a:srgbClr val="C9CCC6"/>
    <a:srgbClr val="CDD0CA"/>
    <a:srgbClr val="B5B5BB"/>
    <a:srgbClr val="FF3F8D"/>
    <a:srgbClr val="005DA2"/>
    <a:srgbClr val="43AEFF"/>
    <a:srgbClr val="005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7" autoAdjust="0"/>
    <p:restoredTop sz="77087" autoAdjust="0"/>
  </p:normalViewPr>
  <p:slideViewPr>
    <p:cSldViewPr>
      <p:cViewPr varScale="1">
        <p:scale>
          <a:sx n="82" d="100"/>
          <a:sy n="82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0D18-8D8F-49D0-BCDD-C6BDF498B97A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E3D7C-D3BC-4ECC-8D74-95A7E401F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9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E3D7C-D3BC-4ECC-8D74-95A7E401FE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7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E3D7C-D3BC-4ECC-8D74-95A7E401FE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-reaching the audience , </a:t>
            </a:r>
            <a:r>
              <a:rPr lang="en-US" b="1" dirty="0" err="1" smtClean="0"/>
              <a:t>tv</a:t>
            </a:r>
            <a:r>
              <a:rPr lang="en-US" b="1" dirty="0" smtClean="0"/>
              <a:t> platform to digital </a:t>
            </a:r>
          </a:p>
          <a:p>
            <a:r>
              <a:rPr lang="en-US" dirty="0" smtClean="0"/>
              <a:t>-shifting the focus from</a:t>
            </a:r>
            <a:r>
              <a:rPr lang="en-US" baseline="0" dirty="0" smtClean="0"/>
              <a:t> these different devices to </a:t>
            </a:r>
            <a:r>
              <a:rPr lang="en-US" b="1" baseline="0" dirty="0" smtClean="0"/>
              <a:t>DATA –</a:t>
            </a:r>
            <a:r>
              <a:rPr lang="en-US" b="0" baseline="0" dirty="0" smtClean="0"/>
              <a:t> create audience blocks through </a:t>
            </a:r>
            <a:r>
              <a:rPr lang="en-US" b="0" baseline="0" dirty="0" err="1" smtClean="0"/>
              <a:t>clickthrough</a:t>
            </a:r>
            <a:r>
              <a:rPr lang="en-US" b="0" baseline="0" dirty="0" smtClean="0"/>
              <a:t> data </a:t>
            </a:r>
            <a:endParaRPr lang="en-US" b="1" dirty="0" smtClean="0"/>
          </a:p>
          <a:p>
            <a:r>
              <a:rPr lang="en-US" dirty="0" smtClean="0"/>
              <a:t>-collecting data from cookies: need to focus on extracting data from social networks and not just browsing </a:t>
            </a:r>
          </a:p>
          <a:p>
            <a:r>
              <a:rPr lang="en-US" dirty="0" smtClean="0"/>
              <a:t>-number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clickthroughs</a:t>
            </a:r>
            <a:r>
              <a:rPr lang="en-US" baseline="0" dirty="0" smtClean="0"/>
              <a:t> is falling -&gt; need a more reliable way of targeting audiences </a:t>
            </a:r>
            <a:r>
              <a:rPr lang="en-US" baseline="0" dirty="0" smtClean="0">
                <a:sym typeface="Wingdings" panose="05000000000000000000" pitchFamily="2" charset="2"/>
              </a:rPr>
              <a:t> extracting data from social networks (this person will recommend to another) is more valuable from  data will be more complete and robust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-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E3D7C-D3BC-4ECC-8D74-95A7E401FE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49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-reaching the audience , </a:t>
            </a:r>
            <a:r>
              <a:rPr lang="en-US" b="1" dirty="0" err="1" smtClean="0"/>
              <a:t>tv</a:t>
            </a:r>
            <a:r>
              <a:rPr lang="en-US" b="1" dirty="0" smtClean="0"/>
              <a:t> platform to digital </a:t>
            </a:r>
          </a:p>
          <a:p>
            <a:r>
              <a:rPr lang="en-US" dirty="0" smtClean="0"/>
              <a:t>-shifting the focus from</a:t>
            </a:r>
            <a:r>
              <a:rPr lang="en-US" baseline="0" dirty="0" smtClean="0"/>
              <a:t> these different devices to </a:t>
            </a:r>
            <a:r>
              <a:rPr lang="en-US" b="1" baseline="0" dirty="0" smtClean="0"/>
              <a:t>DATA –</a:t>
            </a:r>
            <a:r>
              <a:rPr lang="en-US" b="0" baseline="0" dirty="0" smtClean="0"/>
              <a:t> create audience blocks through </a:t>
            </a:r>
            <a:r>
              <a:rPr lang="en-US" b="0" baseline="0" dirty="0" err="1" smtClean="0"/>
              <a:t>clickthrough</a:t>
            </a:r>
            <a:r>
              <a:rPr lang="en-US" b="0" baseline="0" dirty="0" smtClean="0"/>
              <a:t> data </a:t>
            </a:r>
            <a:endParaRPr lang="en-US" b="1" dirty="0" smtClean="0"/>
          </a:p>
          <a:p>
            <a:r>
              <a:rPr lang="en-US" dirty="0" smtClean="0"/>
              <a:t>-collecting data from cookies: need to focus on extracting data from social networks and not just browsing </a:t>
            </a:r>
          </a:p>
          <a:p>
            <a:r>
              <a:rPr lang="en-US" dirty="0" smtClean="0"/>
              <a:t>-number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clickthroughs</a:t>
            </a:r>
            <a:r>
              <a:rPr lang="en-US" baseline="0" dirty="0" smtClean="0"/>
              <a:t> is falling -&gt; need a more reliable way of targeting audiences </a:t>
            </a:r>
            <a:r>
              <a:rPr lang="en-US" baseline="0" dirty="0" smtClean="0">
                <a:sym typeface="Wingdings" panose="05000000000000000000" pitchFamily="2" charset="2"/>
              </a:rPr>
              <a:t> extracting data from social networks (this person will recommend to another) is more valuable from  data will be more complete and robust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-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E3D7C-D3BC-4ECC-8D74-95A7E401FE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4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3614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5578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8387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222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355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9183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889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2674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871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4406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1797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DF34B-BDC9-428B-BB2C-002B90614FFA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40EB2-DCC0-437D-B788-7CA2487F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9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3.jpeg"/><Relationship Id="rId5" Type="http://schemas.microsoft.com/office/2007/relationships/hdphoto" Target="../media/hdphoto7.wdp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microsoft.com/office/2007/relationships/hdphoto" Target="../media/hdphoto10.wdp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microsoft.com/office/2007/relationships/hdphoto" Target="../media/hdphoto10.wdp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1" y="3123566"/>
            <a:ext cx="18288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bg1">
                    <a:lumMod val="95000"/>
                  </a:schemeClr>
                </a:solidFill>
                <a:latin typeface="Expressway Free" panose="02000506030000020004" pitchFamily="2" charset="0"/>
              </a:rPr>
              <a:t>01</a:t>
            </a:r>
            <a:endParaRPr lang="en-US" sz="11500" b="1" dirty="0">
              <a:solidFill>
                <a:schemeClr val="bg1">
                  <a:lumMod val="95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1979" y="3123566"/>
            <a:ext cx="18288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bg1">
                    <a:lumMod val="95000"/>
                  </a:schemeClr>
                </a:solidFill>
                <a:latin typeface="Expressway Free" panose="02000506030000020004" pitchFamily="2" charset="0"/>
              </a:rPr>
              <a:t>02</a:t>
            </a:r>
            <a:endParaRPr lang="en-US" sz="8800" b="1" dirty="0">
              <a:solidFill>
                <a:schemeClr val="bg1">
                  <a:lumMod val="95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9300" y="3124200"/>
            <a:ext cx="18288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bg1">
                    <a:lumMod val="95000"/>
                  </a:schemeClr>
                </a:solidFill>
                <a:latin typeface="Expressway Free" panose="02000506030000020004" pitchFamily="2" charset="0"/>
              </a:rPr>
              <a:t>03</a:t>
            </a:r>
            <a:endParaRPr lang="en-US" sz="11500" b="1" dirty="0">
              <a:solidFill>
                <a:schemeClr val="bg1">
                  <a:lumMod val="95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2733" y="3132034"/>
            <a:ext cx="20574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bg1">
                    <a:lumMod val="95000"/>
                  </a:schemeClr>
                </a:solidFill>
                <a:latin typeface="Expressway Free" panose="02000506030000020004" pitchFamily="2" charset="0"/>
              </a:rPr>
              <a:t>04</a:t>
            </a:r>
            <a:endParaRPr lang="en-US" sz="11500" b="1" dirty="0">
              <a:solidFill>
                <a:schemeClr val="bg1">
                  <a:lumMod val="95000"/>
                </a:schemeClr>
              </a:solidFill>
              <a:latin typeface="Expressway Free" panose="02000506030000020004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52401" y="3640976"/>
            <a:ext cx="8813799" cy="0"/>
          </a:xfrm>
          <a:prstGeom prst="line">
            <a:avLst/>
          </a:prstGeom>
          <a:ln w="152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52401" y="2666367"/>
            <a:ext cx="15616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TREND 1: </a:t>
            </a:r>
            <a:endParaRPr lang="en-US" sz="2400" dirty="0" smtClean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  <a:p>
            <a:pPr algn="ctr"/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SIMPLICITY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06601" y="2665735"/>
            <a:ext cx="2018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TREND 2: </a:t>
            </a:r>
            <a:endParaRPr lang="en-US" sz="2400" dirty="0" smtClean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  <a:p>
            <a:pPr algn="ctr"/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INTERACTIVITY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31468" y="2665734"/>
            <a:ext cx="24844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TREND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3: </a:t>
            </a:r>
          </a:p>
          <a:p>
            <a:pPr algn="ctr"/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PERSONALIZATION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44934" y="2666368"/>
            <a:ext cx="25851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HOW THIS APPLIES</a:t>
            </a:r>
          </a:p>
          <a:p>
            <a:pPr algn="ctr"/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TO COLLECTIVE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9102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ice-cool-pics.com/data/media/8/apple_music_digital_audio_players_evol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77703"/>
            <a:ext cx="8362950" cy="627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250" y="533400"/>
            <a:ext cx="6610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Bebas Neue" pitchFamily="34" charset="0"/>
              </a:rPr>
              <a:t>ARE THESE TRENDS ACTUALLY TRUE?</a:t>
            </a:r>
          </a:p>
          <a:p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ebas Neue" pitchFamily="34" charset="0"/>
              </a:rPr>
              <a:t>LET’S TAKE A LOOK AT APPLE….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Bebas Neue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250" y="5561419"/>
            <a:ext cx="923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Bebas Neue" pitchFamily="34" charset="0"/>
              </a:rPr>
              <a:t>FROM THE </a:t>
            </a:r>
            <a:r>
              <a:rPr lang="en-US" sz="3600" dirty="0" smtClean="0">
                <a:solidFill>
                  <a:srgbClr val="00B0F0"/>
                </a:solidFill>
                <a:latin typeface="Bebas Neue" pitchFamily="34" charset="0"/>
              </a:rPr>
              <a:t>IPOD</a:t>
            </a:r>
            <a:r>
              <a:rPr lang="en-US" sz="3600" dirty="0" smtClean="0">
                <a:latin typeface="Bebas Neue" pitchFamily="34" charset="0"/>
              </a:rPr>
              <a:t> TO THE</a:t>
            </a:r>
            <a:r>
              <a:rPr lang="en-US" sz="3600" dirty="0" smtClean="0">
                <a:solidFill>
                  <a:srgbClr val="00B0F0"/>
                </a:solidFill>
                <a:latin typeface="Bebas Neue" pitchFamily="34" charset="0"/>
              </a:rPr>
              <a:t> IPHONE </a:t>
            </a:r>
            <a:r>
              <a:rPr lang="en-US" sz="3600" dirty="0" smtClean="0">
                <a:latin typeface="Bebas Neue" pitchFamily="34" charset="0"/>
              </a:rPr>
              <a:t>TO </a:t>
            </a:r>
            <a:r>
              <a:rPr lang="en-US" sz="3600" dirty="0" smtClean="0">
                <a:solidFill>
                  <a:srgbClr val="00B0F0"/>
                </a:solidFill>
                <a:latin typeface="Bebas Neue" pitchFamily="34" charset="0"/>
              </a:rPr>
              <a:t>SOMETHING MUCH MORE</a:t>
            </a:r>
            <a:endParaRPr lang="en-US" sz="4400" dirty="0">
              <a:solidFill>
                <a:srgbClr val="00B0F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5257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i.wsj.net/public/resources/images/PJ-AY077A_SHOP_G_201011232332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79" r="17293"/>
          <a:stretch/>
        </p:blipFill>
        <p:spPr bwMode="auto">
          <a:xfrm>
            <a:off x="-25399" y="0"/>
            <a:ext cx="916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42332" y="991231"/>
            <a:ext cx="8458200" cy="83099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WHAT DOES THIS MEAN FOR THE CONSUMER?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-25400" y="5257800"/>
            <a:ext cx="3911600" cy="110799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PAYMENT INNOVATION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43200"/>
            <a:ext cx="8043333" cy="110799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MUCH MORE CONSOLIDATED PAYMENT OPTIONS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400" y="4038600"/>
            <a:ext cx="8851899" cy="110799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MORE CURATED EXPERIENCES/PRODUCT SELECTION</a:t>
            </a:r>
          </a:p>
        </p:txBody>
      </p:sp>
    </p:spTree>
    <p:extLst>
      <p:ext uri="{BB962C8B-B14F-4D97-AF65-F5344CB8AC3E}">
        <p14:creationId xmlns:p14="http://schemas.microsoft.com/office/powerpoint/2010/main" val="29628086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allvever.com/wp-content/uploads/2014/05/new-york-city-streets-wallpap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87" r="13662"/>
          <a:stretch/>
        </p:blipFill>
        <p:spPr bwMode="auto">
          <a:xfrm>
            <a:off x="-18143" y="0"/>
            <a:ext cx="91745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51316" y="2828837"/>
            <a:ext cx="9188389" cy="120032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200" spc="3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INTERACTIVITY </a:t>
            </a:r>
            <a:endParaRPr lang="en-US" sz="7200" spc="3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19200"/>
            <a:ext cx="125954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38616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screenmediadaily.com/wp-content/uploads/2013/04/place_based_ad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6300" y="990600"/>
            <a:ext cx="7391400" cy="212365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Bebas Neue" pitchFamily="34" charset="0"/>
              </a:rPr>
              <a:t>THERE ARE </a:t>
            </a:r>
            <a:r>
              <a:rPr lang="en-US" sz="6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ebas Neue" pitchFamily="34" charset="0"/>
              </a:rPr>
              <a:t>THREE</a:t>
            </a:r>
            <a:r>
              <a:rPr lang="en-US" sz="6600" dirty="0" smtClean="0">
                <a:solidFill>
                  <a:schemeClr val="bg1"/>
                </a:solidFill>
                <a:latin typeface="Bebas Neue" pitchFamily="34" charset="0"/>
              </a:rPr>
              <a:t> TYPES OF INTERACTIONS</a:t>
            </a:r>
            <a:endParaRPr lang="en-US" sz="66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1000" y="36576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BUSINESS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00400" y="36576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CONSUMER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57900" y="36576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TO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 SYSTEM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573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CONSUMER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705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ebas Neue" pitchFamily="34" charset="0"/>
              </a:rPr>
              <a:t>CONSUMERS INTERACT WITH EACH OTHER PRIMARILY THROUGH </a:t>
            </a:r>
            <a:r>
              <a:rPr lang="en-US" sz="5400" dirty="0" smtClean="0">
                <a:solidFill>
                  <a:srgbClr val="000000"/>
                </a:solidFill>
                <a:latin typeface="Bebas Neue" pitchFamily="34" charset="0"/>
              </a:rPr>
              <a:t>SOCIAL MEDIA</a:t>
            </a:r>
            <a:endParaRPr lang="en-US" sz="54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019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1.bp.blogspot.com/---J6RwtVpDg/Ue-eV1LeroI/AAAAAAAAAGU/JGZnuoQdrN4/s1600/Galaxy+s3+Dandelion+Wallpap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84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CONSUMER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550" y="28194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Over </a:t>
            </a:r>
            <a: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50%</a:t>
            </a:r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 of Facebook users </a:t>
            </a:r>
          </a:p>
          <a:p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have more than 20o friends</a:t>
            </a:r>
            <a:endParaRPr lang="en-US" sz="48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550" y="500261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71%</a:t>
            </a:r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  have </a:t>
            </a:r>
            <a:r>
              <a:rPr lang="en-US" sz="4800" dirty="0" err="1" smtClean="0">
                <a:solidFill>
                  <a:schemeClr val="bg1"/>
                </a:solidFill>
                <a:latin typeface="Bebas Neue" pitchFamily="34" charset="0"/>
              </a:rPr>
              <a:t>facebook</a:t>
            </a:r>
            <a:r>
              <a:rPr lang="en-US" sz="4800" dirty="0" smtClean="0">
                <a:solidFill>
                  <a:schemeClr val="bg1"/>
                </a:solidFill>
                <a:latin typeface="Bebas Neue" pitchFamily="34" charset="0"/>
              </a:rPr>
              <a:t> accounts</a:t>
            </a:r>
            <a:endParaRPr lang="en-US" sz="48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51917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coyotechronicle.net/wp-content/uploads/2014/07/Social_Media_Banner_update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7874000" cy="29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7067" y="6248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5600" y="6096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19200" y="1905000"/>
            <a:ext cx="7543800" cy="1752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accent4"/>
                </a:solidFill>
              </a:rPr>
              <a:t>HOW will </a:t>
            </a:r>
            <a:r>
              <a:rPr lang="en-US" sz="5400" dirty="0">
                <a:solidFill>
                  <a:schemeClr val="accent4"/>
                </a:solidFill>
              </a:rPr>
              <a:t>people </a:t>
            </a:r>
            <a:endParaRPr lang="en-US" sz="5400" dirty="0">
              <a:solidFill>
                <a:schemeClr val="accent4"/>
              </a:solidFill>
            </a:endParaRPr>
          </a:p>
          <a:p>
            <a:pPr algn="r"/>
            <a:r>
              <a:rPr lang="en-US" sz="5400" dirty="0" smtClean="0">
                <a:solidFill>
                  <a:schemeClr val="accent4"/>
                </a:solidFill>
              </a:rPr>
              <a:t>buy </a:t>
            </a:r>
            <a:r>
              <a:rPr lang="en-US" sz="5400" dirty="0">
                <a:solidFill>
                  <a:schemeClr val="accent4"/>
                </a:solidFill>
              </a:rPr>
              <a:t>in the future?</a:t>
            </a:r>
            <a:r>
              <a:rPr lang="en-US" sz="5400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741343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tuffpoint.com/facebook/image/321555-facebook-facebook-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3"/>
          <a:stretch/>
        </p:blipFill>
        <p:spPr bwMode="auto">
          <a:xfrm>
            <a:off x="3200401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tuffpoint.com/facebook/image/321555-facebook-facebook-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3"/>
          <a:stretch/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BUSINESS TO CONSUMER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0133" y="457200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ebas Neue" pitchFamily="34" charset="0"/>
              </a:rPr>
              <a:t>HOWEVER, SOCIAL MEDIA ALSO INCLUDES BUSINESS TO CONSUMER INTERACTIONS</a:t>
            </a:r>
            <a:endParaRPr lang="en-US" sz="4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475" y="2743200"/>
            <a:ext cx="7391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Bebas Neue" pitchFamily="34" charset="0"/>
              </a:rPr>
              <a:t>58% </a:t>
            </a:r>
            <a:r>
              <a:rPr lang="en-US" sz="2800" dirty="0" smtClean="0">
                <a:solidFill>
                  <a:schemeClr val="bg1"/>
                </a:solidFill>
                <a:latin typeface="Bebas Neue" pitchFamily="34" charset="0"/>
              </a:rPr>
              <a:t>of </a:t>
            </a:r>
            <a:r>
              <a:rPr lang="en-US" sz="2800" dirty="0" err="1" smtClean="0">
                <a:solidFill>
                  <a:schemeClr val="bg1"/>
                </a:solidFill>
                <a:latin typeface="Bebas Neue" pitchFamily="34" charset="0"/>
              </a:rPr>
              <a:t>facebook</a:t>
            </a:r>
            <a:r>
              <a:rPr lang="en-US" sz="2800" dirty="0" smtClean="0">
                <a:solidFill>
                  <a:schemeClr val="bg1"/>
                </a:solidFill>
                <a:latin typeface="Bebas Neue" pitchFamily="34" charset="0"/>
              </a:rPr>
              <a:t> users like brands</a:t>
            </a:r>
            <a:endParaRPr lang="en-US" sz="138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475" y="4318000"/>
            <a:ext cx="7715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Bebas Neue" pitchFamily="34" charset="0"/>
              </a:rPr>
              <a:t>80% </a:t>
            </a:r>
            <a:r>
              <a:rPr lang="en-US" sz="2800" dirty="0" smtClean="0">
                <a:solidFill>
                  <a:schemeClr val="bg1"/>
                </a:solidFill>
                <a:latin typeface="Bebas Neue" pitchFamily="34" charset="0"/>
              </a:rPr>
              <a:t>PREFER PROMOTIONS FROM BRANDS ON FB</a:t>
            </a:r>
            <a:endParaRPr lang="en-US" sz="138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108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designboom.com/wp-content/uploads/2013/04/fluff0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28600" y="2908638"/>
            <a:ext cx="9105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FF00"/>
                </a:solidFill>
                <a:latin typeface="Bebas Neue" pitchFamily="34" charset="0"/>
              </a:rPr>
              <a:t>HOW BUSINESSES REACH THEIR CONSUMERS HAS CHANGED EXPONENTIALLY</a:t>
            </a:r>
            <a:endParaRPr lang="en-US" sz="6000" dirty="0">
              <a:solidFill>
                <a:srgbClr val="FFFF00"/>
              </a:solidFill>
              <a:latin typeface="Bebas Neue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95800" y="4191000"/>
            <a:ext cx="0" cy="114300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BUSINESS TO CONSUMER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483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designboom.com/wp-content/uploads/2013/04/fluff0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500" y="2908638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  <a:latin typeface="Bebas Neue" pitchFamily="34" charset="0"/>
              </a:rPr>
              <a:t>TRADITIONAL MARKETING</a:t>
            </a:r>
            <a:endParaRPr lang="en-US" sz="6000" dirty="0">
              <a:solidFill>
                <a:srgbClr val="FFFF00"/>
              </a:solidFill>
              <a:latin typeface="Bebas Neu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0428" y="2908638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selling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product attributes</a:t>
            </a:r>
            <a:endParaRPr lang="en-US" sz="28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5602514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  <a:latin typeface="Bebas Neue" pitchFamily="34" charset="0"/>
              </a:rPr>
              <a:t>INTERACTIVE MARKETING</a:t>
            </a:r>
            <a:endParaRPr lang="en-US" sz="6000" dirty="0">
              <a:solidFill>
                <a:srgbClr val="FFFF00"/>
              </a:solidFill>
              <a:latin typeface="Bebas Neue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5562601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Expressway Free" panose="02000506030000020004" pitchFamily="2" charset="0"/>
              </a:rPr>
              <a:t>e</a:t>
            </a:r>
            <a:r>
              <a:rPr lang="en-US" sz="28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ngage and reward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interactions</a:t>
            </a:r>
            <a:endParaRPr lang="en-US" sz="28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95800" y="4191000"/>
            <a:ext cx="0" cy="114300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BUSINESS TO CONSUMER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6446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http://ruthalindogan.edublogs.org/files/2011/04/DSC_0304-18kkrz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 bwMode="auto">
          <a:xfrm>
            <a:off x="-51316" y="0"/>
            <a:ext cx="92715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51316" y="2828837"/>
            <a:ext cx="9188389" cy="1200329"/>
          </a:xfrm>
          <a:prstGeom prst="rect">
            <a:avLst/>
          </a:prstGeom>
          <a:solidFill>
            <a:srgbClr val="000000">
              <a:alpha val="7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spc="3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     SIMPLICITY</a:t>
            </a:r>
            <a:endParaRPr lang="en-US" sz="7200" spc="3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457200"/>
            <a:ext cx="182880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1</a:t>
            </a:r>
            <a:endParaRPr lang="en-US" sz="37500" b="1" dirty="0">
              <a:solidFill>
                <a:schemeClr val="accent1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797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" y="3581400"/>
            <a:ext cx="8953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  <a:latin typeface="Bebas Neue" pitchFamily="34" charset="0"/>
              </a:rPr>
              <a:t>AND LASTLY, THE MULTIPLE SYSTEMS WE USE EVERY DAY INTERACT IN MORE WAYS you CAN IMAGINE…</a:t>
            </a:r>
            <a:endParaRPr lang="en-US" sz="6000" dirty="0">
              <a:solidFill>
                <a:schemeClr val="accent5">
                  <a:lumMod val="75000"/>
                </a:schemeClr>
              </a:solidFill>
              <a:latin typeface="Bebas Neue" pitchFamily="34" charset="0"/>
            </a:endParaRPr>
          </a:p>
        </p:txBody>
      </p:sp>
      <p:pic>
        <p:nvPicPr>
          <p:cNvPr id="35842" name="Picture 2" descr="http://www.ultimus.com/Portals/54405/images/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33400"/>
            <a:ext cx="3723216" cy="27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8916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e-architect.co.uk/images/jpgs/london_city/t4_hilton_heathrow_m160113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226" r="-2222" b="20855"/>
          <a:stretch/>
        </p:blipFill>
        <p:spPr bwMode="auto">
          <a:xfrm>
            <a:off x="0" y="1"/>
            <a:ext cx="9448800" cy="38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2" y="451103"/>
            <a:ext cx="5181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Using mobile phone for </a:t>
            </a:r>
            <a:r>
              <a:rPr lang="en-US" sz="6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check in’s</a:t>
            </a:r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, </a:t>
            </a:r>
            <a:r>
              <a:rPr lang="en-US" sz="6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orders, keys</a:t>
            </a:r>
            <a:endParaRPr lang="en-US" sz="6000" dirty="0">
              <a:solidFill>
                <a:schemeClr val="accent5">
                  <a:lumMod val="60000"/>
                  <a:lumOff val="40000"/>
                </a:schemeClr>
              </a:solidFill>
              <a:latin typeface="Bebas Neue" pitchFamily="34" charset="0"/>
            </a:endParaRPr>
          </a:p>
        </p:txBody>
      </p:sp>
      <p:pic>
        <p:nvPicPr>
          <p:cNvPr id="15366" name="Picture 6" descr="http://pinlovely.com/wp-content/uploads/2013/04/The-Glass-Tunnel-Through-The-Shark-Exhibit-at-Sea-World-Orlando-Florida-US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919"/>
          <a:stretch/>
        </p:blipFill>
        <p:spPr bwMode="auto">
          <a:xfrm>
            <a:off x="0" y="3444972"/>
            <a:ext cx="9144000" cy="341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www.signup4.net/Upload/LAND10A/2012559E/hilton%20transparent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26" y="1447800"/>
            <a:ext cx="2305291" cy="16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4vector.com/i/free-vector-sea-world-logo_089993_Sea_World_logo.png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26" y="4114800"/>
            <a:ext cx="2100940" cy="12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14802" y="3720324"/>
            <a:ext cx="4876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USING APP FOR </a:t>
            </a:r>
            <a:r>
              <a:rPr lang="en-US" sz="6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RESERVATIONS, maps, information</a:t>
            </a:r>
            <a:endParaRPr lang="en-US" sz="6000" dirty="0">
              <a:solidFill>
                <a:schemeClr val="accent5">
                  <a:lumMod val="60000"/>
                  <a:lumOff val="40000"/>
                </a:schemeClr>
              </a:solidFill>
              <a:latin typeface="Bebas Neue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-228600" y="-76200"/>
            <a:ext cx="2743200" cy="2667000"/>
          </a:xfrm>
          <a:prstGeom prst="ellipse">
            <a:avLst/>
          </a:prstGeom>
          <a:solidFill>
            <a:srgbClr val="041B8E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5530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socialwebthing.com/wp-content/uploads/2014/05/social-media-growt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t="4720" r="-47"/>
          <a:stretch/>
        </p:blipFill>
        <p:spPr bwMode="auto">
          <a:xfrm>
            <a:off x="0" y="0"/>
            <a:ext cx="9177867" cy="61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152602"/>
            <a:ext cx="9144000" cy="705398"/>
          </a:xfrm>
          <a:prstGeom prst="rect">
            <a:avLst/>
          </a:prstGeom>
          <a:solidFill>
            <a:srgbClr val="C9C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33" y="574307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000000"/>
                </a:solidFill>
                <a:latin typeface="Bebas Neue" pitchFamily="34" charset="0"/>
              </a:rPr>
              <a:t>HOW DOES THIS APPLY TO THE FUTURE?</a:t>
            </a:r>
            <a:endParaRPr lang="en-US" sz="54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4080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techmalak.techmalak.netdna-cdn.com/wp-content/uploads/2014/05/wearable-tec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6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4200" y="381001"/>
            <a:ext cx="5562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MEDIA WILL BE STREAMLINED and minimized DEPENDING ON PERSON’S INTERACTIONS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1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techmalak.techmalak.netdna-cdn.com/wp-content/uploads/2014/05/wearable-tec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6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39" y="3810000"/>
            <a:ext cx="7239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RETAIL WILL CONSIST OF A HANDS FREE SYSTEM BECAUSE OF SYSTEM INTERACTIONS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http://wallpapersus.com/wp-content/uploads/2012/03/people-crowd-grayscale-andy-warhol-incas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862"/>
          <a:stretch/>
        </p:blipFill>
        <p:spPr bwMode="auto">
          <a:xfrm>
            <a:off x="-51316" y="0"/>
            <a:ext cx="91953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51316" y="2828837"/>
            <a:ext cx="9188389" cy="1015663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000" spc="300" dirty="0" smtClean="0">
                <a:solidFill>
                  <a:srgbClr val="C00000"/>
                </a:solidFill>
                <a:latin typeface="Expressway Free" panose="02000506030000020004" pitchFamily="2" charset="0"/>
              </a:rPr>
              <a:t>PERSONAL</a:t>
            </a:r>
            <a:r>
              <a:rPr lang="en-US" sz="6000" spc="300" dirty="0" smtClean="0">
                <a:solidFill>
                  <a:schemeClr val="bg1"/>
                </a:solidFill>
                <a:latin typeface="Expressway Free" panose="02000506030000020004" pitchFamily="2" charset="0"/>
              </a:rPr>
              <a:t>IZATION</a:t>
            </a:r>
            <a:endParaRPr lang="en-US" sz="6000" spc="300" dirty="0">
              <a:solidFill>
                <a:schemeClr val="bg1"/>
              </a:solidFill>
              <a:latin typeface="Expressway Free" panose="02000506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52400" y="1600200"/>
            <a:ext cx="18288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Expressway Free" panose="02000506030000020004" pitchFamily="2" charset="0"/>
              </a:rPr>
              <a:t>3</a:t>
            </a:r>
            <a:endParaRPr lang="en-US" sz="22500" b="1" dirty="0">
              <a:solidFill>
                <a:schemeClr val="accent1">
                  <a:lumMod val="60000"/>
                  <a:lumOff val="4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3" name="AutoShape 8" descr="http://wallpapersus.com/wp-content/uploads/2012/03/people-crowd-grayscale-andy-warhol-incase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http://wallpapersus.com/wp-content/uploads/2012/03/people-crowd-grayscale-andy-warhol-incas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269" t="77037" r="42196" b="5396"/>
          <a:stretch/>
        </p:blipFill>
        <p:spPr bwMode="auto">
          <a:xfrm>
            <a:off x="4542880" y="5283201"/>
            <a:ext cx="1814379" cy="1204687"/>
          </a:xfrm>
          <a:prstGeom prst="trapezoid">
            <a:avLst>
              <a:gd name="adj" fmla="val 665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4922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blogmedia.agilitycms.com/Images/personalize-it-ma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r="-208"/>
          <a:stretch/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4549676"/>
            <a:ext cx="9241971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algn="r"/>
            <a:r>
              <a:rPr lang="en" sz="4800" dirty="0">
                <a:solidFill>
                  <a:schemeClr val="bg1"/>
                </a:solidFill>
                <a:latin typeface="Bebas Neue" pitchFamily="34" charset="0"/>
              </a:rPr>
              <a:t>it’s not enough to make technology convenient; consumers want </a:t>
            </a:r>
            <a:r>
              <a:rPr lang="en" sz="4800" dirty="0">
                <a:solidFill>
                  <a:srgbClr val="FF0000"/>
                </a:solidFill>
                <a:latin typeface="Bebas Neue" pitchFamily="34" charset="0"/>
              </a:rPr>
              <a:t>personalized</a:t>
            </a:r>
            <a:r>
              <a:rPr lang="en" sz="4800" dirty="0">
                <a:solidFill>
                  <a:schemeClr val="bg1"/>
                </a:solidFill>
                <a:latin typeface="Bebas Neue" pitchFamily="34" charset="0"/>
              </a:rPr>
              <a:t> retail experiences</a:t>
            </a:r>
          </a:p>
        </p:txBody>
      </p:sp>
    </p:spTree>
    <p:extLst>
      <p:ext uri="{BB962C8B-B14F-4D97-AF65-F5344CB8AC3E}">
        <p14:creationId xmlns:p14="http://schemas.microsoft.com/office/powerpoint/2010/main" val="18277735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09800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SO where will recommendations come from?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  <p:pic>
        <p:nvPicPr>
          <p:cNvPr id="20484" name="Picture 4" descr="http://goffredoconsulting.files.wordpress.com/2013/03/recommen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57400"/>
            <a:ext cx="3429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5364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wordsyouwant.com/wp-content/uploads/2014/02/SMSet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8" y="16933"/>
            <a:ext cx="9177867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3600" y="2286000"/>
            <a:ext cx="4800600" cy="16764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59000" y="2062371"/>
            <a:ext cx="533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400" dirty="0" smtClean="0">
                <a:solidFill>
                  <a:srgbClr val="000000"/>
                </a:solidFill>
              </a:rPr>
              <a:t>Social media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rgbClr val="000000"/>
                </a:solidFill>
              </a:rPr>
              <a:t>purchase history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rgbClr val="000000"/>
                </a:solidFill>
              </a:rPr>
              <a:t>Peer recommendations</a:t>
            </a:r>
            <a:endParaRPr lang="en-US" sz="4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6529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designpieces.com/wp-content/uploads/2012/12/182-social-media-colou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1933" y="3134013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1. SOCIAL MEDIA</a:t>
            </a:r>
            <a:endParaRPr lang="en-US" sz="6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800" y="4123603"/>
            <a:ext cx="5276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2. PURCHASE HISTORY</a:t>
            </a:r>
            <a:endParaRPr lang="en-US" sz="6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67" y="5105400"/>
            <a:ext cx="6775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Bebas Neue" pitchFamily="34" charset="0"/>
              </a:rPr>
              <a:t>3. PEER RECOMMENDATIONS</a:t>
            </a:r>
            <a:endParaRPr lang="en-US" sz="6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660400"/>
            <a:ext cx="77302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SO where will recommendations </a:t>
            </a:r>
            <a:endParaRPr lang="en-US" sz="5400" dirty="0" smtClean="0">
              <a:solidFill>
                <a:schemeClr val="accent5">
                  <a:lumMod val="60000"/>
                  <a:lumOff val="40000"/>
                </a:schemeClr>
              </a:solidFill>
              <a:latin typeface="Bebas Neue" pitchFamily="34" charset="0"/>
            </a:endParaRPr>
          </a:p>
          <a:p>
            <a:r>
              <a:rPr lang="en-US" sz="5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come </a:t>
            </a: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  <a:latin typeface="Bebas Neue" pitchFamily="34" charset="0"/>
              </a:rPr>
              <a:t>from?</a:t>
            </a:r>
          </a:p>
        </p:txBody>
      </p:sp>
    </p:spTree>
    <p:extLst>
      <p:ext uri="{BB962C8B-B14F-4D97-AF65-F5344CB8AC3E}">
        <p14:creationId xmlns:p14="http://schemas.microsoft.com/office/powerpoint/2010/main" val="38455186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752" y="3013501"/>
            <a:ext cx="9239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WHAT ARE THE CURRENT 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  <a:latin typeface="Expressway Free" panose="02000506030000020004" pitchFamily="2" charset="0"/>
              </a:rPr>
              <a:t>TRENDS</a:t>
            </a:r>
            <a:r>
              <a:rPr lang="en-US" sz="48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?</a:t>
            </a:r>
            <a:endParaRPr lang="en-US" sz="4800" dirty="0">
              <a:solidFill>
                <a:schemeClr val="tx2"/>
              </a:solidFill>
              <a:latin typeface="Expressway Free" panose="02000506030000020004" pitchFamily="2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523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5332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://www.brandigirlblog.com/wp-content/uploads/2012/06/how-to-install-social-media-icon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2" t="34839" r="-1" b="34768"/>
          <a:stretch/>
        </p:blipFill>
        <p:spPr bwMode="auto">
          <a:xfrm>
            <a:off x="3154196" y="6207022"/>
            <a:ext cx="3003460" cy="5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e 4"/>
          <p:cNvSpPr/>
          <p:nvPr/>
        </p:nvSpPr>
        <p:spPr>
          <a:xfrm rot="16200000">
            <a:off x="946143" y="1410769"/>
            <a:ext cx="2799842" cy="2722901"/>
          </a:xfrm>
          <a:prstGeom prst="pie">
            <a:avLst>
              <a:gd name="adj1" fmla="val 0"/>
              <a:gd name="adj2" fmla="val 147480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ie 6"/>
          <p:cNvSpPr/>
          <p:nvPr/>
        </p:nvSpPr>
        <p:spPr>
          <a:xfrm rot="16200000">
            <a:off x="4974595" y="1410769"/>
            <a:ext cx="2799842" cy="2722901"/>
          </a:xfrm>
          <a:prstGeom prst="pie">
            <a:avLst>
              <a:gd name="adj1" fmla="val 0"/>
              <a:gd name="adj2" fmla="val 14522345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0264" y="2864552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Expressway Free" panose="02000506030000020004" pitchFamily="2" charset="0"/>
              </a:rPr>
              <a:t>67%</a:t>
            </a:r>
            <a:endParaRPr lang="en-US" sz="6000" dirty="0">
              <a:latin typeface="Expressway Free" panose="0200050603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863" y="4194917"/>
            <a:ext cx="4495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Of shoppers purchased a gift they found on social media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0264" y="2864552"/>
            <a:ext cx="241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Expressway Free" panose="02000506030000020004" pitchFamily="2" charset="0"/>
              </a:rPr>
              <a:t>64.8%</a:t>
            </a:r>
            <a:endParaRPr lang="en-US" sz="6000" dirty="0">
              <a:latin typeface="Expressway Free" panose="0200050603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0664" y="4194917"/>
            <a:ext cx="4495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OF SHOPPERS USE SOCIAL MEDIA TO FIND THE PERFECT GIFT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534" y="209318"/>
            <a:ext cx="8764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SOCIAL MEDIA and its link to retail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  <p:pic>
        <p:nvPicPr>
          <p:cNvPr id="10244" name="Picture 4" descr="http://www.brandigirlblog.com/wp-content/uploads/2012/06/how-to-install-social-media-icon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9" r="3174" b="65162"/>
          <a:stretch/>
        </p:blipFill>
        <p:spPr bwMode="auto">
          <a:xfrm>
            <a:off x="379752" y="6140370"/>
            <a:ext cx="2774444" cy="59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brandigirlblog.com/wp-content/uploads/2012/06/how-to-install-social-media-icon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4" t="66147" b="2546"/>
          <a:stretch/>
        </p:blipFill>
        <p:spPr bwMode="auto">
          <a:xfrm>
            <a:off x="6037603" y="6199193"/>
            <a:ext cx="2906836" cy="5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280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32696" y="2734764"/>
            <a:ext cx="90085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60%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Expressway Free" panose="02000506030000020004" pitchFamily="2" charset="0"/>
              </a:rPr>
              <a:t>of retail executives say they’re missing personalization out of all shopping factors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4877" y="5257800"/>
            <a:ext cx="9096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9</a:t>
            </a:r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0%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Expressway Free" panose="02000506030000020004" pitchFamily="2" charset="0"/>
              </a:rPr>
              <a:t>of customers want better personalization 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Expressway Free" panose="02000506030000020004" pitchFamily="2" charset="0"/>
            </a:endParaRPr>
          </a:p>
        </p:txBody>
      </p:sp>
      <p:pic>
        <p:nvPicPr>
          <p:cNvPr id="46082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4" y="4413460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0" y="4413459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657" y="4413460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74" y="4396001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557" y="4413458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40" y="4413457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23" y="4413456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539" y="4413455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357" y="4413454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1" y="4413460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5" y="2082821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91" y="2082820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658" y="2082821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75" y="2065362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558" y="2082819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41" y="2082818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24" y="2082817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540" y="2082816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358" y="2082815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cdn2.iconfinder.com/data/icons/dicons-style-1/60/friend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2" y="2082821"/>
            <a:ext cx="707825" cy="63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92534" y="209318"/>
            <a:ext cx="8764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Bebas Neue" pitchFamily="34" charset="0"/>
              </a:rPr>
              <a:t>IMPORTANCE OF PERSONALIZATION</a:t>
            </a:r>
            <a:endParaRPr lang="en-US" sz="6000" dirty="0">
              <a:solidFill>
                <a:srgbClr val="000000"/>
              </a:solidFill>
              <a:latin typeface="Bebas Neue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2534" y="1224981"/>
            <a:ext cx="839426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697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18733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876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734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592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45000" y="7620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30800" y="7620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16600" y="7620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26200" y="7620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12000" y="7620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430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5733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146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004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862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578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436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53200" y="4038600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39000" y="4038600"/>
            <a:ext cx="457200" cy="4572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85844" y="1371600"/>
            <a:ext cx="75755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60%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Expressway Free" panose="02000506030000020004" pitchFamily="2" charset="0"/>
              </a:rPr>
              <a:t>of retail executives say they’re missing personalization out of all shopping factors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Expressway Free" panose="0200050603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85844" y="4689231"/>
            <a:ext cx="75755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9</a:t>
            </a:r>
            <a:r>
              <a:rPr lang="en-US" sz="6000" dirty="0" smtClean="0">
                <a:solidFill>
                  <a:schemeClr val="tx2">
                    <a:lumMod val="75000"/>
                  </a:schemeClr>
                </a:solidFill>
                <a:latin typeface="Expressway Free" panose="02000506030000020004" pitchFamily="2" charset="0"/>
              </a:rPr>
              <a:t>0%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Expressway Free" panose="02000506030000020004" pitchFamily="2" charset="0"/>
              </a:rPr>
              <a:t>of customers want better personalization 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229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reallybrightmedia.com/wp-content/uploads/2012/05/Testimoni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r="3569"/>
          <a:stretch/>
        </p:blipFill>
        <p:spPr bwMode="auto">
          <a:xfrm>
            <a:off x="0" y="-8469"/>
            <a:ext cx="9144000" cy="68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990600"/>
            <a:ext cx="45720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peer recommendations carry </a:t>
            </a:r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r>
              <a:rPr lang="en-US" sz="13800" dirty="0" smtClean="0">
                <a:solidFill>
                  <a:schemeClr val="bg1"/>
                </a:solidFill>
              </a:rPr>
              <a:t>10x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more </a:t>
            </a:r>
            <a:r>
              <a:rPr lang="en-US" sz="4000" dirty="0">
                <a:solidFill>
                  <a:schemeClr val="bg1"/>
                </a:solidFill>
              </a:rPr>
              <a:t>weight than recommendations from salespeople</a:t>
            </a:r>
          </a:p>
        </p:txBody>
      </p:sp>
    </p:spTree>
    <p:extLst>
      <p:ext uri="{BB962C8B-B14F-4D97-AF65-F5344CB8AC3E}">
        <p14:creationId xmlns:p14="http://schemas.microsoft.com/office/powerpoint/2010/main" val="257671516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05200"/>
            <a:ext cx="9144000" cy="3352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 descr="http://www.fujitsu.com/fts/Images/Retail-Applications_tcm21-51648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0"/>
            <a:ext cx="1714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52400" y="457200"/>
            <a:ext cx="5791200" cy="61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bg1"/>
                </a:solidFill>
              </a:rPr>
              <a:t>WHAT </a:t>
            </a:r>
            <a:r>
              <a:rPr lang="en-US" sz="4000" dirty="0">
                <a:solidFill>
                  <a:schemeClr val="bg1"/>
                </a:solidFill>
              </a:rPr>
              <a:t>does </a:t>
            </a:r>
            <a:endParaRPr lang="en-US" sz="4000" dirty="0" smtClean="0">
              <a:solidFill>
                <a:schemeClr val="bg1"/>
              </a:solidFill>
            </a:endParaRPr>
          </a:p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the </a:t>
            </a:r>
            <a:r>
              <a:rPr lang="en-US" sz="4000" dirty="0">
                <a:solidFill>
                  <a:schemeClr val="bg1"/>
                </a:solidFill>
              </a:rPr>
              <a:t>future of </a:t>
            </a:r>
            <a:r>
              <a:rPr lang="en-US" sz="4000" dirty="0" smtClean="0">
                <a:solidFill>
                  <a:schemeClr val="bg1"/>
                </a:solidFill>
              </a:rPr>
              <a:t>media </a:t>
            </a:r>
            <a:r>
              <a:rPr lang="en-US" sz="4000" dirty="0">
                <a:solidFill>
                  <a:schemeClr val="bg1"/>
                </a:solidFill>
              </a:rPr>
              <a:t>c</a:t>
            </a:r>
            <a:r>
              <a:rPr lang="en-US" sz="4000" dirty="0" smtClean="0">
                <a:solidFill>
                  <a:schemeClr val="bg1"/>
                </a:solidFill>
              </a:rPr>
              <a:t>onsumption </a:t>
            </a:r>
            <a:r>
              <a:rPr lang="en-US" sz="4000" dirty="0">
                <a:solidFill>
                  <a:schemeClr val="bg1"/>
                </a:solidFill>
              </a:rPr>
              <a:t>look like? </a:t>
            </a:r>
            <a:endParaRPr lang="en-US" sz="4000" dirty="0">
              <a:solidFill>
                <a:schemeClr val="bg1"/>
              </a:solidFill>
              <a:latin typeface="Lane - Narrow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3930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yodelmobile.com/yodelblog/wp-content/uploads/2010/07/Geo-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2" t="9248" r="16585" b="10750"/>
          <a:stretch/>
        </p:blipFill>
        <p:spPr bwMode="auto">
          <a:xfrm>
            <a:off x="0" y="321733"/>
            <a:ext cx="8025684" cy="607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0942" y="152400"/>
            <a:ext cx="4871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</a:rPr>
              <a:t>GEOTARGETING </a:t>
            </a:r>
            <a:endParaRPr lang="en-US" sz="7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3400" y="4191000"/>
            <a:ext cx="5177478" cy="23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" sz="32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PROMOTIONS/</a:t>
            </a:r>
          </a:p>
          <a:p>
            <a:pPr lvl="0" algn="ctr">
              <a:lnSpc>
                <a:spcPct val="115000"/>
              </a:lnSpc>
            </a:pPr>
            <a:r>
              <a:rPr lang="en" sz="32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ADS/</a:t>
            </a:r>
          </a:p>
          <a:p>
            <a:pPr lvl="0" algn="ctr">
              <a:lnSpc>
                <a:spcPct val="115000"/>
              </a:lnSpc>
            </a:pPr>
            <a:r>
              <a:rPr lang="en" sz="32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RECOMMENDATIONS </a:t>
            </a:r>
          </a:p>
          <a:p>
            <a:pPr lvl="0" algn="ctr">
              <a:lnSpc>
                <a:spcPct val="115000"/>
              </a:lnSpc>
            </a:pPr>
            <a:r>
              <a:rPr lang="en" sz="32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BASED ON LOCATION</a:t>
            </a:r>
            <a:endParaRPr lang="en" sz="3200" dirty="0">
              <a:solidFill>
                <a:schemeClr val="tx2"/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780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4.bp.blogspot.com/_rw-geIIkv6s/TQb_hlif9NI/AAAAAAAADo8/y79kDS1IeMs/s1600/nightswirls+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" y="423333"/>
            <a:ext cx="9444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Lane - Narrow" panose="02000506020000020004" pitchFamily="2" charset="0"/>
              </a:rPr>
              <a:t>FUTURE OF THE TREND</a:t>
            </a:r>
            <a:endParaRPr lang="en-US" sz="6600" dirty="0">
              <a:solidFill>
                <a:schemeClr val="bg1"/>
              </a:solidFill>
              <a:latin typeface="Lane - Narrow" panose="0200050602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878" y="2848338"/>
            <a:ext cx="8837122" cy="144655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</a:endParaRP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Personal shopper-style </a:t>
            </a:r>
            <a:r>
              <a:rPr lang="en-US" sz="4800" dirty="0" err="1" smtClean="0">
                <a:solidFill>
                  <a:schemeClr val="bg1"/>
                </a:solidFill>
              </a:rPr>
              <a:t>chatbots</a:t>
            </a:r>
            <a:endParaRPr lang="en-US" sz="48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9470" name="Picture 14" descr="https://lh6.ggpht.com/sRWS6JpaUYQPxdSPv7BLUWOsA9L7IRcvQOjT6GD5x2QMsaM5N2Glk88o7BjA2tWEMaRG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5" y="2841455"/>
            <a:ext cx="1367445" cy="13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6878" y="4698715"/>
            <a:ext cx="8837122" cy="144655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</a:endParaRP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Shopping </a:t>
            </a:r>
            <a:r>
              <a:rPr lang="en-US" sz="4800" dirty="0" err="1" smtClean="0">
                <a:solidFill>
                  <a:schemeClr val="bg1"/>
                </a:solidFill>
              </a:rPr>
              <a:t>PiNTEREST</a:t>
            </a:r>
            <a:r>
              <a:rPr lang="en-US" sz="4800" dirty="0" smtClean="0">
                <a:solidFill>
                  <a:schemeClr val="bg1"/>
                </a:solidFill>
              </a:rPr>
              <a:t>-style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9466" name="Picture 10" descr="http://slyce.it/uploads/slyce-logo-with-tagli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5" y="4880681"/>
            <a:ext cx="2425778" cy="108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635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http://wallpapersus.com/wp-content/uploads/2012/10/Blue-Background-Desig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28600" y="28194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SO How does this apply to </a:t>
            </a:r>
            <a:r>
              <a:rPr lang="en-US" sz="7200" dirty="0" smtClean="0">
                <a:solidFill>
                  <a:srgbClr val="43AEFF"/>
                </a:solidFill>
                <a:latin typeface="+mj-lt"/>
              </a:rPr>
              <a:t>collective?</a:t>
            </a:r>
            <a:endParaRPr lang="en-US" sz="7200" dirty="0">
              <a:solidFill>
                <a:srgbClr val="43AE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40290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4" name="Picture 12" descr="http://wallpapersus.com/wp-content/uploads/2012/10/Blue-Background-Desig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975377"/>
            <a:ext cx="548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+mj-lt"/>
              </a:rPr>
              <a:t>We see collective’s core competency as the </a:t>
            </a:r>
            <a:r>
              <a:rPr lang="en-US" sz="5400" dirty="0" smtClean="0">
                <a:solidFill>
                  <a:srgbClr val="43AEFF"/>
                </a:solidFill>
                <a:latin typeface="+mj-lt"/>
              </a:rPr>
              <a:t>ability to reach audiences across multiple screens</a:t>
            </a:r>
            <a:endParaRPr lang="en-US" sz="5400" dirty="0">
              <a:solidFill>
                <a:srgbClr val="43AEFF"/>
              </a:solidFill>
              <a:latin typeface="+mj-lt"/>
            </a:endParaRPr>
          </a:p>
        </p:txBody>
      </p:sp>
      <p:pic>
        <p:nvPicPr>
          <p:cNvPr id="38914" name="Picture 2" descr="http://www.net2television.com/wp-content/uploads/2013/02/Portico_Press_PorticoUI_image_transpar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4191000" cy="3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redboardbiz.rogers.com/wp-content/uploads/2011/09/Puccini-Front-Engli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20" y="4038600"/>
            <a:ext cx="1828800" cy="131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http://files.softicons.com/download/system-icons/hydropro-icons-by-mediadesign/png/512/HP-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13940"/>
            <a:ext cx="3135320" cy="3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5166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4" name="Picture 12" descr="http://wallpapersus.com/wp-content/uploads/2012/10/Blue-Background-Desig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9400" y="1374041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+mj-lt"/>
              </a:rPr>
              <a:t>AND THEREFORE, 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+mj-lt"/>
              </a:rPr>
              <a:t>WE NEED TO FOLLOW WHERE THE </a:t>
            </a:r>
            <a:r>
              <a:rPr lang="en-US" sz="5400" dirty="0" smtClean="0">
                <a:solidFill>
                  <a:srgbClr val="43AEFF"/>
                </a:solidFill>
                <a:latin typeface="+mj-lt"/>
              </a:rPr>
              <a:t>AUDIENCE IS GOING</a:t>
            </a:r>
            <a:endParaRPr lang="en-US" sz="5400" dirty="0">
              <a:solidFill>
                <a:srgbClr val="43AEFF"/>
              </a:solidFill>
              <a:latin typeface="+mj-lt"/>
            </a:endParaRPr>
          </a:p>
        </p:txBody>
      </p:sp>
      <p:pic>
        <p:nvPicPr>
          <p:cNvPr id="38914" name="Picture 2" descr="http://www.net2television.com/wp-content/uploads/2013/02/Portico_Press_PorticoUI_image_transpar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4191000" cy="3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redboardbiz.rogers.com/wp-content/uploads/2011/09/Puccini-Front-Engli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20" y="4038600"/>
            <a:ext cx="1828800" cy="131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http://files.softicons.com/download/system-icons/hydropro-icons-by-mediadesign/png/512/HP-Lapto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13940"/>
            <a:ext cx="3135320" cy="3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3402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26523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://icons.iconarchive.com/icons/pelfusion/long-shadow-media/256/Mobile-Smartphon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88" y="3124200"/>
            <a:ext cx="1460176" cy="146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orckestra.com/~/media/images/short%20intro/illustration/creative%20services%20page/tabletmobileappspng.png?h=302&amp;w=3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0" y="3124200"/>
            <a:ext cx="1464834" cy="14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psumtechnologies.co.in/Images/Icons/mob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50" y="2882577"/>
            <a:ext cx="1888913" cy="18889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zizaza.com/cache/big_thumb/iconset/580410/580436/PNG/256/multimedia_flat_icon/tablet_multimedia_flat_icon_minimal_icon_multimedia_icon_png_tablet_png_tablet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13" y="2975813"/>
            <a:ext cx="1613221" cy="16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4vector.com/i/free-vector-laptop-icon-clip-art_116535_Laptop_Icon_clip_art_high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22" y="3124200"/>
            <a:ext cx="1464835" cy="14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94709" y="3365369"/>
            <a:ext cx="4843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LESS DEVICES</a:t>
            </a:r>
            <a:endParaRPr lang="en-US" sz="5400" dirty="0">
              <a:solidFill>
                <a:schemeClr val="tx2"/>
              </a:solidFill>
              <a:latin typeface="Expressway Free" panose="0200050603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232" y="3707214"/>
            <a:ext cx="9239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/>
                </a:solidFill>
                <a:latin typeface="Expressway Free" panose="02000506030000020004" pitchFamily="2" charset="0"/>
              </a:rPr>
              <a:t>AND MORE FUNCTIONS ON EACH DEVICE</a:t>
            </a:r>
            <a:endParaRPr lang="en-US" sz="5400" dirty="0">
              <a:solidFill>
                <a:schemeClr val="tx2"/>
              </a:solidFill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725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7691 0.003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55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56719 -0.0025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68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3776 -0.0067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9" y="-3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16805 -0.0064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1.staticflickr.com/9/8109/8569663617_b55d38bc12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1533"/>
            <a:ext cx="4521783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7000" y="3657600"/>
            <a:ext cx="2438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8733" y="228600"/>
            <a:ext cx="868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rgbClr val="000000"/>
                </a:solidFill>
                <a:latin typeface="+mj-lt"/>
              </a:rPr>
              <a:t>Because the audience is simplifying devices and interacting more in social networks, we should shift our focus and </a:t>
            </a:r>
            <a:r>
              <a:rPr lang="en-US" sz="5400" dirty="0" smtClean="0">
                <a:solidFill>
                  <a:srgbClr val="0070C0"/>
                </a:solidFill>
                <a:latin typeface="+mj-lt"/>
              </a:rPr>
              <a:t>focus more on extracting valuable data </a:t>
            </a:r>
          </a:p>
          <a:p>
            <a:pPr algn="r"/>
            <a:r>
              <a:rPr lang="en-US" sz="5400" dirty="0" smtClean="0">
                <a:solidFill>
                  <a:srgbClr val="0070C0"/>
                </a:solidFill>
                <a:latin typeface="+mj-lt"/>
              </a:rPr>
              <a:t>from social networks</a:t>
            </a:r>
            <a:endParaRPr lang="en-US" sz="5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437587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fc07.deviantart.net/fs71/f/2011/133/e/a/blackadder_arrow_background_3_by_bl4ck4dd3r-d3g998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/>
          <a:stretch/>
        </p:blipFill>
        <p:spPr bwMode="auto">
          <a:xfrm>
            <a:off x="-254000" y="0"/>
            <a:ext cx="9398000" cy="69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471381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Because the audience is simplifying devices and interacting more in social networks, </a:t>
            </a:r>
          </a:p>
          <a:p>
            <a:pPr algn="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we should shift our focus </a:t>
            </a:r>
          </a:p>
          <a:p>
            <a:pPr algn="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5400" dirty="0" smtClean="0">
                <a:solidFill>
                  <a:srgbClr val="69BFFF"/>
                </a:solidFill>
                <a:latin typeface="+mj-lt"/>
              </a:rPr>
              <a:t>focus more on </a:t>
            </a:r>
          </a:p>
          <a:p>
            <a:pPr algn="r"/>
            <a:r>
              <a:rPr lang="en-US" sz="5400" dirty="0" smtClean="0">
                <a:solidFill>
                  <a:srgbClr val="69BFFF"/>
                </a:solidFill>
                <a:latin typeface="+mj-lt"/>
              </a:rPr>
              <a:t>extracting valuable data </a:t>
            </a:r>
          </a:p>
          <a:p>
            <a:pPr algn="r"/>
            <a:r>
              <a:rPr lang="en-US" sz="5400" dirty="0" smtClean="0">
                <a:solidFill>
                  <a:srgbClr val="69BFFF"/>
                </a:solidFill>
                <a:latin typeface="+mj-lt"/>
              </a:rPr>
              <a:t>from social networks</a:t>
            </a:r>
            <a:endParaRPr lang="en-US" sz="5400" dirty="0">
              <a:solidFill>
                <a:srgbClr val="69B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20925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devices</a:t>
            </a:r>
          </a:p>
          <a:p>
            <a:r>
              <a:rPr lang="en-US" dirty="0" smtClean="0"/>
              <a:t>More functions on each device</a:t>
            </a:r>
            <a:endParaRPr lang="en-US" dirty="0"/>
          </a:p>
        </p:txBody>
      </p:sp>
      <p:pic>
        <p:nvPicPr>
          <p:cNvPr id="25602" name="Picture 2" descr="http://rack.1.mshcdn.com/media/ZgkyMDEzLzExLzE0L2ZmL0NvaW4uOWE1ZjcuanBnCnAJdGh1bWIJOTUweDUzNCMKZQlqcGc/7250ff48/67d/Co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6250" y="990600"/>
            <a:ext cx="9239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Expressway Free" panose="02000506030000020004" pitchFamily="2" charset="0"/>
              </a:rPr>
              <a:t>FOR EXAMPLE….</a:t>
            </a:r>
            <a:endParaRPr lang="en-US" sz="4400" dirty="0">
              <a:latin typeface="Expressway Free" panose="0200050603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143542"/>
            <a:ext cx="5810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50"/>
                </a:solidFill>
                <a:latin typeface="Expressway Free" panose="02000506030000020004" pitchFamily="2" charset="0"/>
              </a:rPr>
              <a:t>COIN</a:t>
            </a:r>
            <a:r>
              <a:rPr lang="en-US" sz="4800" dirty="0" smtClean="0">
                <a:latin typeface="Expressway Free" panose="02000506030000020004" pitchFamily="2" charset="0"/>
              </a:rPr>
              <a:t> COMBINES ALL YOUR CREDIT CARDS INTO ONE</a:t>
            </a:r>
            <a:endParaRPr lang="en-US" sz="4800" dirty="0">
              <a:latin typeface="Expressway Free" panose="02000506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4800600"/>
            <a:ext cx="581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Expressway Free" panose="02000506030000020004" pitchFamily="2" charset="0"/>
              </a:rPr>
              <a:t>s</a:t>
            </a:r>
            <a:r>
              <a:rPr lang="en-US" sz="3600" dirty="0" smtClean="0">
                <a:solidFill>
                  <a:srgbClr val="00B050"/>
                </a:solidFill>
                <a:latin typeface="Expressway Free" panose="02000506030000020004" pitchFamily="2" charset="0"/>
              </a:rPr>
              <a:t>implifying the payment system for the consumer</a:t>
            </a:r>
            <a:endParaRPr lang="en-US" sz="3600" dirty="0">
              <a:latin typeface="Expressway Free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20918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smartwatchnews.org/wp-content/uploads/2014/02/sony-smartwatch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7500"/>
          <a:stretch/>
        </p:blipFill>
        <p:spPr bwMode="auto">
          <a:xfrm>
            <a:off x="1219200" y="838200"/>
            <a:ext cx="685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1025" y="4114799"/>
            <a:ext cx="81343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Bebas Neue" pitchFamily="34" charset="0"/>
              </a:rPr>
              <a:t>SMARTWATCHES AND WEARABLE TECH </a:t>
            </a:r>
            <a:r>
              <a:rPr lang="en-US" sz="4000" dirty="0" smtClean="0">
                <a:solidFill>
                  <a:schemeClr val="tx2"/>
                </a:solidFill>
              </a:rPr>
              <a:t>ARE Taking </a:t>
            </a:r>
            <a:r>
              <a:rPr lang="en-US" sz="4000" dirty="0">
                <a:solidFill>
                  <a:schemeClr val="tx2"/>
                </a:solidFill>
              </a:rPr>
              <a:t>the role of tracking and acting as a complements to smartphones</a:t>
            </a:r>
          </a:p>
          <a:p>
            <a:endParaRPr lang="en-US" sz="3600" dirty="0">
              <a:solidFill>
                <a:schemeClr val="tx2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6214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ultrabooknews.com/files/2013/09/Lenovo-Yoga-2-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39200" cy="69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246850"/>
            <a:ext cx="9144000" cy="156966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LESS DEVICES</a:t>
            </a:r>
            <a:r>
              <a:rPr lang="en-US" sz="4800" dirty="0" smtClean="0">
                <a:solidFill>
                  <a:schemeClr val="bg1"/>
                </a:solidFill>
              </a:rPr>
              <a:t>: TWO IN ONE LAPTOPS WILL REPLACE THE NEED FOR TABLETS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759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198.20.70.218/~forbesme/wp-content/uploads/2013/04/Hand-Holding-Smartphon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3"/>
          <a:stretch/>
        </p:blipFill>
        <p:spPr bwMode="auto">
          <a:xfrm>
            <a:off x="3631" y="2"/>
            <a:ext cx="914037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52600" y="2057400"/>
            <a:ext cx="5486400" cy="35163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00518E"/>
              </a:solidFill>
              <a:latin typeface="Bebas Neue" pitchFamily="34" charset="0"/>
            </a:endParaRPr>
          </a:p>
          <a:p>
            <a:r>
              <a:rPr lang="en-US" sz="4700" dirty="0" smtClean="0">
                <a:solidFill>
                  <a:srgbClr val="00518E"/>
                </a:solidFill>
                <a:latin typeface="Bebas Neue" pitchFamily="34" charset="0"/>
              </a:rPr>
              <a:t>APPLE IS PLANNING TO COME OUT WITH A </a:t>
            </a:r>
            <a:r>
              <a:rPr lang="en-US" sz="4700" dirty="0" smtClean="0">
                <a:solidFill>
                  <a:schemeClr val="accent6">
                    <a:lumMod val="75000"/>
                  </a:schemeClr>
                </a:solidFill>
                <a:latin typeface="Bebas Neue" pitchFamily="34" charset="0"/>
              </a:rPr>
              <a:t>SYSTEM </a:t>
            </a:r>
            <a:r>
              <a:rPr lang="en-US" sz="4700" dirty="0" smtClean="0">
                <a:solidFill>
                  <a:srgbClr val="00518E"/>
                </a:solidFill>
                <a:latin typeface="Bebas Neue" pitchFamily="34" charset="0"/>
              </a:rPr>
              <a:t>THAT ALLOWS CONSUMERS TO USE THE PHONE AS</a:t>
            </a:r>
            <a:r>
              <a:rPr lang="en-US" sz="4700" dirty="0" smtClean="0">
                <a:solidFill>
                  <a:schemeClr val="accent4">
                    <a:lumMod val="75000"/>
                  </a:schemeClr>
                </a:solidFill>
                <a:latin typeface="Bebas Neue" pitchFamily="34" charset="0"/>
              </a:rPr>
              <a:t> </a:t>
            </a:r>
            <a:r>
              <a:rPr lang="en-US" sz="4700" dirty="0" smtClean="0">
                <a:solidFill>
                  <a:schemeClr val="accent6">
                    <a:lumMod val="75000"/>
                  </a:schemeClr>
                </a:solidFill>
                <a:latin typeface="Bebas Neue" pitchFamily="34" charset="0"/>
              </a:rPr>
              <a:t>PAYMENT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Bebas Neue" pitchFamily="34" charset="0"/>
              </a:rPr>
              <a:t>iv</a:t>
            </a:r>
            <a:endParaRPr lang="en-US" sz="10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1" y="479880"/>
            <a:ext cx="6701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  <a:latin typeface="Bebas Neue" pitchFamily="34" charset="0"/>
              </a:rPr>
              <a:t>MORE FUNCTIONS ON EACH DEVICE</a:t>
            </a:r>
            <a:endParaRPr lang="en-US" sz="4800" dirty="0">
              <a:solidFill>
                <a:srgbClr val="00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61478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0"/>
            <a:ext cx="5867400" cy="685800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://www.webanywhere.co.uk/blog/wp-content/uploads/2011/11/Smartph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4255773"/>
            <a:ext cx="2844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wearabletechjapan.com/wp-content/uploads/2013/12/index_pic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698" y="1843096"/>
            <a:ext cx="2853704" cy="19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876" y="78630"/>
            <a:ext cx="93057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NOVA" pitchFamily="50" charset="0"/>
              </a:rPr>
              <a:t>“</a:t>
            </a:r>
            <a:r>
              <a:rPr lang="en-US" sz="8000" dirty="0">
                <a:solidFill>
                  <a:srgbClr val="00518E"/>
                </a:solidFill>
                <a:latin typeface="NOVA" pitchFamily="50" charset="0"/>
              </a:rPr>
              <a:t>Two</a:t>
            </a:r>
            <a:r>
              <a:rPr lang="en-US" sz="8000" dirty="0">
                <a:solidFill>
                  <a:schemeClr val="bg1"/>
                </a:solidFill>
                <a:latin typeface="NOVA" pitchFamily="50" charset="0"/>
              </a:rPr>
              <a:t> </a:t>
            </a:r>
            <a:r>
              <a:rPr lang="en-US" sz="8000" dirty="0">
                <a:solidFill>
                  <a:srgbClr val="00518E"/>
                </a:solidFill>
                <a:latin typeface="NOVA" pitchFamily="50" charset="0"/>
              </a:rPr>
              <a:t>de</a:t>
            </a:r>
            <a:r>
              <a:rPr lang="en-US" sz="8000" dirty="0">
                <a:solidFill>
                  <a:schemeClr val="bg1"/>
                </a:solidFill>
                <a:latin typeface="NOVA" pitchFamily="50" charset="0"/>
              </a:rPr>
              <a:t>vice </a:t>
            </a:r>
            <a:r>
              <a:rPr lang="en-US" sz="8000" dirty="0" smtClean="0">
                <a:solidFill>
                  <a:schemeClr val="bg1"/>
                </a:solidFill>
                <a:latin typeface="NOVA" pitchFamily="50" charset="0"/>
              </a:rPr>
              <a:t>threshold</a:t>
            </a:r>
            <a:endParaRPr lang="en-US" sz="8000" dirty="0">
              <a:solidFill>
                <a:schemeClr val="bg1"/>
              </a:solidFill>
              <a:latin typeface="NOVA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2141" y="21672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Lane - Narrow" panose="02000506020000020004" pitchFamily="2" charset="0"/>
              </a:rPr>
              <a:t>WEARABLE WILL ACT PRIMARILY AS TRACKER</a:t>
            </a:r>
            <a:endParaRPr lang="en-US" sz="4000" dirty="0">
              <a:solidFill>
                <a:schemeClr val="bg1"/>
              </a:solidFill>
              <a:latin typeface="Lane - Narrow" panose="0200050602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4541" y="4547919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Lane - Narrow" panose="02000506020000020004" pitchFamily="2" charset="0"/>
              </a:rPr>
              <a:t>PHONE WILL ACT AS DISPLAY</a:t>
            </a:r>
            <a:endParaRPr lang="en-US" sz="4000" dirty="0">
              <a:solidFill>
                <a:schemeClr val="bg1"/>
              </a:solidFill>
              <a:latin typeface="Lane - Narrow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63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Bebas Neue"/>
        <a:ea typeface=""/>
        <a:cs typeface=""/>
      </a:majorFont>
      <a:minorFont>
        <a:latin typeface="Bebas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12360</TotalTime>
  <Words>796</Words>
  <Application>Microsoft Macintosh PowerPoint</Application>
  <PresentationFormat>On-screen Show (4:3)</PresentationFormat>
  <Paragraphs>142</Paragraphs>
  <Slides>41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Interactivity</dc:title>
  <dc:creator>Stephanie Yu</dc:creator>
  <cp:lastModifiedBy>Tessa Fallon</cp:lastModifiedBy>
  <cp:revision>193</cp:revision>
  <dcterms:created xsi:type="dcterms:W3CDTF">2014-07-23T16:47:39Z</dcterms:created>
  <dcterms:modified xsi:type="dcterms:W3CDTF">2014-08-04T15:31:23Z</dcterms:modified>
</cp:coreProperties>
</file>